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57" r:id="rId12"/>
    <p:sldId id="363" r:id="rId13"/>
    <p:sldId id="364" r:id="rId14"/>
    <p:sldId id="365" r:id="rId15"/>
    <p:sldId id="344" r:id="rId16"/>
    <p:sldId id="345" r:id="rId17"/>
    <p:sldId id="346" r:id="rId18"/>
    <p:sldId id="347" r:id="rId19"/>
    <p:sldId id="348" r:id="rId20"/>
    <p:sldId id="350" r:id="rId21"/>
    <p:sldId id="351" r:id="rId22"/>
    <p:sldId id="353" r:id="rId23"/>
    <p:sldId id="354" r:id="rId24"/>
    <p:sldId id="355" r:id="rId25"/>
    <p:sldId id="356" r:id="rId26"/>
    <p:sldId id="358" r:id="rId27"/>
    <p:sldId id="359" r:id="rId28"/>
    <p:sldId id="360" r:id="rId29"/>
    <p:sldId id="361" r:id="rId30"/>
    <p:sldId id="349" r:id="rId31"/>
    <p:sldId id="362" r:id="rId32"/>
    <p:sldId id="282" r:id="rId33"/>
  </p:sldIdLst>
  <p:sldSz cx="9144000" cy="6858000" type="screen4x3"/>
  <p:notesSz cx="7099300" cy="102346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FC1"/>
    <a:srgbClr val="FF0000"/>
    <a:srgbClr val="777777"/>
    <a:srgbClr val="00FF00"/>
    <a:srgbClr val="008000"/>
    <a:srgbClr val="C3D69B"/>
    <a:srgbClr val="D7E4BE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3258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27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99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46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702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33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502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227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35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879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810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276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ADE2A-9B61-44E1-9667-F38E9F3E892E}" type="datetimeFigureOut">
              <a:rPr lang="hr-HR" smtClean="0"/>
              <a:t>20.3.2017.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0777-8985-4F12-B8B4-7AC5F7F545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8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7" b="14874"/>
          <a:stretch/>
        </p:blipFill>
        <p:spPr>
          <a:xfrm>
            <a:off x="448401" y="1669419"/>
            <a:ext cx="8300063" cy="2026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93610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PARK “BUDUĆNOSTI” U GRABRIKU</a:t>
            </a:r>
            <a:endParaRPr lang="hr-HR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05064"/>
            <a:ext cx="8424936" cy="2472680"/>
          </a:xfrm>
        </p:spPr>
        <p:txBody>
          <a:bodyPr>
            <a:normAutofit lnSpcReduction="10000"/>
          </a:bodyPr>
          <a:lstStyle/>
          <a:p>
            <a:r>
              <a:rPr lang="hr-HR" b="1" dirty="0" smtClean="0">
                <a:solidFill>
                  <a:schemeClr val="tx1"/>
                </a:solidFill>
              </a:rPr>
              <a:t>IDEJNO RJEŠENJE </a:t>
            </a:r>
            <a:r>
              <a:rPr lang="en-US" b="1" dirty="0" smtClean="0">
                <a:solidFill>
                  <a:schemeClr val="tx1"/>
                </a:solidFill>
              </a:rPr>
              <a:t>KRAJOBRAZNO</a:t>
            </a:r>
            <a:r>
              <a:rPr lang="hr-HR" b="1" dirty="0" smtClean="0">
                <a:solidFill>
                  <a:schemeClr val="tx1"/>
                </a:solidFill>
              </a:rPr>
              <a:t>G</a:t>
            </a:r>
            <a:r>
              <a:rPr lang="en-US" b="1" dirty="0" smtClean="0">
                <a:solidFill>
                  <a:schemeClr val="tx1"/>
                </a:solidFill>
              </a:rPr>
              <a:t> UREĐENJ</a:t>
            </a:r>
            <a:r>
              <a:rPr lang="hr-HR" b="1" dirty="0" smtClean="0">
                <a:solidFill>
                  <a:schemeClr val="tx1"/>
                </a:solidFill>
              </a:rPr>
              <a:t>A</a:t>
            </a:r>
            <a:r>
              <a:rPr lang="en-US" b="1" dirty="0" smtClean="0">
                <a:solidFill>
                  <a:schemeClr val="tx1"/>
                </a:solidFill>
              </a:rPr>
              <a:t> PARKA</a:t>
            </a:r>
            <a:endParaRPr lang="hr-HR" b="1" dirty="0" smtClean="0">
              <a:solidFill>
                <a:schemeClr val="tx1"/>
              </a:solidFill>
            </a:endParaRPr>
          </a:p>
          <a:p>
            <a:endParaRPr lang="hr-HR" b="1" dirty="0" smtClean="0">
              <a:solidFill>
                <a:schemeClr val="tx1"/>
              </a:solidFill>
            </a:endParaRPr>
          </a:p>
          <a:p>
            <a:endParaRPr lang="hr-HR" b="1" dirty="0">
              <a:solidFill>
                <a:schemeClr val="tx1"/>
              </a:solidFill>
            </a:endParaRPr>
          </a:p>
          <a:p>
            <a:r>
              <a:rPr lang="hr-HR" sz="1600" dirty="0" smtClean="0">
                <a:solidFill>
                  <a:schemeClr val="tx1"/>
                </a:solidFill>
              </a:rPr>
              <a:t>Studio perivoj d.o.o.;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ožujak</a:t>
            </a:r>
            <a:r>
              <a:rPr lang="en-US" sz="1600" dirty="0" smtClean="0">
                <a:solidFill>
                  <a:schemeClr val="tx1"/>
                </a:solidFill>
              </a:rPr>
              <a:t> 2017.</a:t>
            </a:r>
            <a:endParaRPr lang="hr-H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  <a:endParaRPr lang="hr-HR" altLang="sr-Latn-R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4641818"/>
            <a:ext cx="11161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glavni</a:t>
            </a:r>
            <a:r>
              <a:rPr lang="en-US" sz="1600" dirty="0" smtClean="0"/>
              <a:t> </a:t>
            </a:r>
            <a:r>
              <a:rPr lang="en-US" sz="1600" dirty="0" err="1" smtClean="0"/>
              <a:t>ulaz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36120" y="4811095"/>
            <a:ext cx="11161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sporedni</a:t>
            </a:r>
            <a:r>
              <a:rPr lang="en-US" sz="1600" dirty="0" smtClean="0"/>
              <a:t> </a:t>
            </a:r>
            <a:r>
              <a:rPr lang="en-US" sz="1600" dirty="0" err="1" smtClean="0"/>
              <a:t>ulaz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5157192"/>
            <a:ext cx="9361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istočni</a:t>
            </a:r>
            <a:r>
              <a:rPr lang="en-US" sz="1600" dirty="0" smtClean="0"/>
              <a:t> </a:t>
            </a:r>
            <a:r>
              <a:rPr lang="en-US" sz="1600" dirty="0" err="1" smtClean="0"/>
              <a:t>ulaz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65363" y="4864804"/>
            <a:ext cx="11161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ulaz</a:t>
            </a:r>
            <a:r>
              <a:rPr lang="en-US" sz="1600" dirty="0" smtClean="0"/>
              <a:t> u park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pse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078058" y="2204864"/>
            <a:ext cx="1800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prolaz</a:t>
            </a:r>
            <a:r>
              <a:rPr lang="en-US" sz="1600" dirty="0" smtClean="0"/>
              <a:t> </a:t>
            </a:r>
            <a:r>
              <a:rPr lang="en-US" sz="1600" dirty="0" err="1" smtClean="0"/>
              <a:t>prema</a:t>
            </a:r>
            <a:r>
              <a:rPr lang="en-US" sz="1600" dirty="0" smtClean="0"/>
              <a:t> </a:t>
            </a:r>
            <a:r>
              <a:rPr lang="en-US" sz="1600" dirty="0" err="1" smtClean="0"/>
              <a:t>školi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vrtiću</a:t>
            </a:r>
            <a:endParaRPr lang="en-GB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73989" y="5103482"/>
            <a:ext cx="1800200" cy="904017"/>
            <a:chOff x="4173989" y="5103482"/>
            <a:chExt cx="1800200" cy="904017"/>
          </a:xfrm>
        </p:grpSpPr>
        <p:sp>
          <p:nvSpPr>
            <p:cNvPr id="12" name="TextBox 11"/>
            <p:cNvSpPr txBox="1"/>
            <p:nvPr/>
          </p:nvSpPr>
          <p:spPr>
            <a:xfrm>
              <a:off x="4173989" y="5422724"/>
              <a:ext cx="18002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drvored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prema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prometnici</a:t>
              </a:r>
              <a:endParaRPr lang="en-GB" sz="16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283968" y="5103482"/>
              <a:ext cx="0" cy="6384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83968" y="5741967"/>
              <a:ext cx="32375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919447" y="3128036"/>
            <a:ext cx="1800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/>
              <a:t>postojeća staza prema školi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96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- 7 </a:t>
            </a:r>
            <a:r>
              <a:rPr lang="en-US" altLang="sr-Latn-RS" sz="2400" b="0" dirty="0" err="1" smtClean="0">
                <a:latin typeface="Arial" pitchFamily="34" charset="0"/>
              </a:rPr>
              <a:t>sadržajnih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cjelina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023" y="2223634"/>
            <a:ext cx="174619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školski</a:t>
            </a:r>
            <a:r>
              <a:rPr lang="en-US" sz="1600" dirty="0" smtClean="0"/>
              <a:t> park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3433801"/>
            <a:ext cx="11161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središnje</a:t>
            </a:r>
            <a:r>
              <a:rPr lang="en-US" sz="1600" dirty="0" smtClean="0"/>
              <a:t> </a:t>
            </a:r>
            <a:r>
              <a:rPr lang="en-US" sz="1600" dirty="0" err="1" smtClean="0"/>
              <a:t>odmorište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3573016"/>
            <a:ext cx="9361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sportski</a:t>
            </a:r>
            <a:r>
              <a:rPr lang="en-US" sz="1600" dirty="0" smtClean="0"/>
              <a:t> park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264188" y="3068960"/>
            <a:ext cx="11161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park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pse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573" y="4155682"/>
            <a:ext cx="1800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/>
              <a:t>više</a:t>
            </a:r>
            <a:r>
              <a:rPr lang="en-US" sz="1600" dirty="0" err="1" smtClean="0"/>
              <a:t>funkcionalni</a:t>
            </a:r>
            <a:r>
              <a:rPr lang="hr-HR" sz="1600" dirty="0" smtClean="0"/>
              <a:t> </a:t>
            </a:r>
            <a:r>
              <a:rPr lang="hr-HR" sz="1600" dirty="0" smtClean="0"/>
              <a:t>prostor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796136" y="4559642"/>
            <a:ext cx="9361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park </a:t>
            </a:r>
            <a:r>
              <a:rPr lang="en-US" sz="1600" dirty="0" err="1" smtClean="0"/>
              <a:t>anđela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092280" y="4941168"/>
            <a:ext cx="1087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prostor</a:t>
            </a:r>
            <a:r>
              <a:rPr lang="en-US" sz="1600" dirty="0" smtClean="0"/>
              <a:t> </a:t>
            </a:r>
            <a:r>
              <a:rPr lang="en-US" sz="1600" dirty="0" err="1" smtClean="0"/>
              <a:t>mirnijih</a:t>
            </a:r>
            <a:r>
              <a:rPr lang="en-US" sz="1600" dirty="0" smtClean="0"/>
              <a:t> </a:t>
            </a:r>
            <a:r>
              <a:rPr lang="en-US" sz="1600" dirty="0" err="1" smtClean="0"/>
              <a:t>odmorišta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6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</a:t>
            </a:r>
            <a:r>
              <a:rPr lang="en-US" altLang="sr-Latn-RS" sz="2400" b="0" dirty="0" err="1" smtClean="0">
                <a:latin typeface="Arial" pitchFamily="34" charset="0"/>
              </a:rPr>
              <a:t>pogledi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prema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parku</a:t>
            </a:r>
            <a:endParaRPr lang="hr-HR" altLang="sr-Latn-RS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7" y="1268760"/>
            <a:ext cx="8924483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</a:t>
            </a:r>
            <a:r>
              <a:rPr lang="en-US" altLang="sr-Latn-RS" sz="2400" b="0" dirty="0" err="1" smtClean="0">
                <a:latin typeface="Arial" pitchFamily="34" charset="0"/>
              </a:rPr>
              <a:t>pogledi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prema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parku</a:t>
            </a:r>
            <a:endParaRPr lang="hr-HR" altLang="sr-Latn-RS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7" y="1268760"/>
            <a:ext cx="8924483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</a:t>
            </a:r>
            <a:r>
              <a:rPr lang="en-US" altLang="sr-Latn-RS" sz="2400" b="0" dirty="0" err="1" smtClean="0">
                <a:latin typeface="Arial" pitchFamily="34" charset="0"/>
              </a:rPr>
              <a:t>pogledi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prema</a:t>
            </a:r>
            <a:r>
              <a:rPr lang="en-US" altLang="sr-Latn-RS" sz="2400" b="0" dirty="0" smtClean="0">
                <a:latin typeface="Arial" pitchFamily="34" charset="0"/>
              </a:rPr>
              <a:t> </a:t>
            </a:r>
            <a:r>
              <a:rPr lang="en-US" altLang="sr-Latn-RS" sz="2400" b="0" dirty="0" err="1" smtClean="0">
                <a:latin typeface="Arial" pitchFamily="34" charset="0"/>
              </a:rPr>
              <a:t>parku</a:t>
            </a:r>
            <a:endParaRPr lang="hr-HR" altLang="sr-Latn-RS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7" y="1268760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</a:t>
            </a:r>
            <a:r>
              <a:rPr lang="hr-HR" altLang="sr-Latn-RS" sz="2400" b="0" dirty="0" smtClean="0">
                <a:latin typeface="Arial" pitchFamily="34" charset="0"/>
              </a:rPr>
              <a:t>VIŠE</a:t>
            </a:r>
            <a:r>
              <a:rPr lang="en-US" altLang="sr-Latn-RS" sz="2400" b="0" dirty="0" smtClean="0">
                <a:latin typeface="Arial" pitchFamily="34" charset="0"/>
              </a:rPr>
              <a:t>FUNKCIONALNI</a:t>
            </a:r>
            <a:r>
              <a:rPr lang="hr-HR" altLang="sr-Latn-RS" sz="2400" b="0" dirty="0" smtClean="0">
                <a:latin typeface="Arial" pitchFamily="34" charset="0"/>
              </a:rPr>
              <a:t> </a:t>
            </a:r>
            <a:r>
              <a:rPr lang="hr-HR" altLang="sr-Latn-RS" sz="2400" b="0" dirty="0" smtClean="0">
                <a:latin typeface="Arial" pitchFamily="34" charset="0"/>
              </a:rPr>
              <a:t>PROSTOR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52147" y="3392996"/>
            <a:ext cx="93610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b="0" dirty="0" smtClean="0">
                <a:latin typeface="Arial" pitchFamily="34" charset="0"/>
              </a:rPr>
              <a:t>- </a:t>
            </a:r>
            <a:r>
              <a:rPr lang="hr-HR" altLang="sr-Latn-RS" b="0" dirty="0" smtClean="0">
                <a:latin typeface="Arial" pitchFamily="34" charset="0"/>
              </a:rPr>
              <a:t>VIŠE</a:t>
            </a:r>
            <a:r>
              <a:rPr lang="en-US" altLang="sr-Latn-RS" b="0" dirty="0" smtClean="0">
                <a:latin typeface="Arial" pitchFamily="34" charset="0"/>
              </a:rPr>
              <a:t>FUNKCIONALNI</a:t>
            </a:r>
            <a:r>
              <a:rPr lang="hr-HR" altLang="sr-Latn-RS" b="0" dirty="0" smtClean="0">
                <a:latin typeface="Arial" pitchFamily="34" charset="0"/>
              </a:rPr>
              <a:t> </a:t>
            </a:r>
            <a:r>
              <a:rPr lang="hr-HR" altLang="sr-Latn-RS" b="0" dirty="0" smtClean="0">
                <a:latin typeface="Arial" pitchFamily="34" charset="0"/>
              </a:rPr>
              <a:t>PROSTOR / ZELENI TRG</a:t>
            </a:r>
            <a:endParaRPr lang="hr-HR" altLang="sr-Latn-RS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516216" y="459016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588224" y="1502786"/>
              <a:ext cx="324544" cy="32403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14410"/>
            <a:ext cx="4495521" cy="5045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45" y="2060848"/>
            <a:ext cx="3600000" cy="202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02" y="4194191"/>
            <a:ext cx="3600000" cy="202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2929332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44375" y="459016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588224" y="1502786"/>
              <a:ext cx="324544" cy="32403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37" y="2060848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 smtClean="0">
                <a:latin typeface="Arial" pitchFamily="34" charset="0"/>
              </a:rPr>
              <a:t>	</a:t>
            </a:r>
            <a:r>
              <a:rPr lang="en-US" altLang="sr-Latn-RS" sz="1600" dirty="0" smtClean="0">
                <a:latin typeface="Arial" pitchFamily="34" charset="0"/>
              </a:rPr>
              <a:t>- </a:t>
            </a:r>
            <a:r>
              <a:rPr lang="hr-HR" altLang="sr-Latn-RS" sz="1600" dirty="0" smtClean="0">
                <a:latin typeface="Arial" pitchFamily="34" charset="0"/>
              </a:rPr>
              <a:t>VIŠE</a:t>
            </a:r>
            <a:r>
              <a:rPr lang="en-US" altLang="sr-Latn-RS" sz="1600" dirty="0" smtClean="0">
                <a:latin typeface="Arial" pitchFamily="34" charset="0"/>
              </a:rPr>
              <a:t>FUNKCIONALNI</a:t>
            </a:r>
            <a:r>
              <a:rPr lang="hr-HR" altLang="sr-Latn-RS" sz="1600" dirty="0" smtClean="0">
                <a:latin typeface="Arial" pitchFamily="34" charset="0"/>
              </a:rPr>
              <a:t> </a:t>
            </a:r>
            <a:r>
              <a:rPr lang="hr-HR" altLang="sr-Latn-RS" sz="1600" dirty="0">
                <a:latin typeface="Arial" pitchFamily="34" charset="0"/>
              </a:rPr>
              <a:t>PROSTOR / </a:t>
            </a:r>
            <a:r>
              <a:rPr lang="hr-HR" altLang="sr-Latn-RS" sz="1600" dirty="0" smtClean="0">
                <a:latin typeface="Arial" pitchFamily="34" charset="0"/>
              </a:rPr>
              <a:t>OTVORENA POVRŠINA</a:t>
            </a:r>
            <a:endParaRPr lang="hr-HR" altLang="sr-Latn-R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25548"/>
            <a:ext cx="4495521" cy="502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08742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SREDIŠNJE ODMORIŠTE 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053491">
            <a:off x="2245594" y="3871224"/>
            <a:ext cx="2088232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196752"/>
            <a:ext cx="8496622" cy="304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6" y="4212312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SREDIŠNJE </a:t>
            </a:r>
            <a:r>
              <a:rPr lang="en-US" altLang="sr-Latn-RS" sz="2400" dirty="0" smtClean="0">
                <a:latin typeface="Arial" pitchFamily="34" charset="0"/>
              </a:rPr>
              <a:t>ODMORIŠTE</a:t>
            </a:r>
            <a:endParaRPr lang="hr-HR" altLang="sr-Latn-RS" sz="2400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828059">
              <a:off x="6957819" y="1697245"/>
              <a:ext cx="666799" cy="27037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2" y="4212312"/>
            <a:ext cx="3600000" cy="20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22" y="4500344"/>
            <a:ext cx="3600000" cy="202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4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POTREBE GRADA</a:t>
            </a:r>
            <a:r>
              <a:rPr lang="hr-HR" altLang="sr-Latn-RS" sz="2800" b="0" dirty="0" smtClean="0">
                <a:latin typeface="Arial" pitchFamily="34" charset="0"/>
              </a:rPr>
              <a:t> </a:t>
            </a:r>
            <a:endParaRPr lang="hr-HR" altLang="sr-Latn-R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052736"/>
            <a:ext cx="8712968" cy="46166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slobodna</a:t>
            </a:r>
            <a:r>
              <a:rPr lang="en-US" sz="2400" dirty="0" smtClean="0"/>
              <a:t> </a:t>
            </a:r>
            <a:r>
              <a:rPr lang="en-US" sz="2400" dirty="0" err="1" smtClean="0"/>
              <a:t>površina</a:t>
            </a:r>
            <a:r>
              <a:rPr lang="en-US" sz="2400" dirty="0" smtClean="0"/>
              <a:t> u </a:t>
            </a:r>
            <a:r>
              <a:rPr lang="en-US" sz="2400" dirty="0" err="1" smtClean="0"/>
              <a:t>središtu</a:t>
            </a:r>
            <a:r>
              <a:rPr lang="en-US" sz="2400" dirty="0" smtClean="0"/>
              <a:t> </a:t>
            </a:r>
            <a:r>
              <a:rPr lang="en-US" sz="2400" dirty="0" err="1" smtClean="0"/>
              <a:t>grada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hr-HR" sz="2400" dirty="0" smtClean="0"/>
              <a:t>veliki</a:t>
            </a:r>
            <a:r>
              <a:rPr lang="en-US" sz="2400" dirty="0" smtClean="0"/>
              <a:t> </a:t>
            </a:r>
            <a:r>
              <a:rPr lang="en-US" sz="2400" dirty="0" err="1" smtClean="0"/>
              <a:t>potencijal</a:t>
            </a:r>
            <a:r>
              <a:rPr lang="hr-HR" sz="2400" dirty="0" smtClean="0"/>
              <a:t>;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805915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neposredna</a:t>
            </a:r>
            <a:r>
              <a:rPr lang="en-US" sz="2400" dirty="0" smtClean="0"/>
              <a:t> </a:t>
            </a:r>
            <a:r>
              <a:rPr lang="en-US" sz="2400" dirty="0" err="1" smtClean="0"/>
              <a:t>blizina</a:t>
            </a:r>
            <a:r>
              <a:rPr lang="en-US" sz="2400" dirty="0" smtClean="0"/>
              <a:t> </a:t>
            </a:r>
            <a:r>
              <a:rPr lang="en-US" sz="2400" dirty="0" err="1" smtClean="0"/>
              <a:t>stambenog</a:t>
            </a:r>
            <a:r>
              <a:rPr lang="en-US" sz="2400" dirty="0" smtClean="0"/>
              <a:t> </a:t>
            </a:r>
            <a:r>
              <a:rPr lang="en-US" sz="2400" dirty="0" err="1" smtClean="0"/>
              <a:t>naselja</a:t>
            </a:r>
            <a:r>
              <a:rPr lang="en-US" sz="2400" dirty="0" smtClean="0"/>
              <a:t>, </a:t>
            </a:r>
            <a:r>
              <a:rPr lang="en-US" sz="2400" dirty="0" err="1" smtClean="0"/>
              <a:t>škole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vrtića</a:t>
            </a:r>
            <a:r>
              <a:rPr lang="en-US" sz="2400" dirty="0" smtClean="0"/>
              <a:t> – </a:t>
            </a:r>
            <a:r>
              <a:rPr lang="en-US" sz="2400" dirty="0" err="1" smtClean="0"/>
              <a:t>veliki</a:t>
            </a:r>
            <a:r>
              <a:rPr lang="en-US" sz="2400" dirty="0" smtClean="0"/>
              <a:t> </a:t>
            </a:r>
            <a:r>
              <a:rPr lang="en-US" sz="2400" dirty="0" err="1" smtClean="0"/>
              <a:t>broj</a:t>
            </a:r>
            <a:r>
              <a:rPr lang="en-US" sz="2400" dirty="0" smtClean="0"/>
              <a:t> </a:t>
            </a:r>
            <a:r>
              <a:rPr lang="en-US" sz="2400" dirty="0" err="1" smtClean="0"/>
              <a:t>mogućih</a:t>
            </a:r>
            <a:r>
              <a:rPr lang="en-US" sz="2400" dirty="0" smtClean="0"/>
              <a:t> </a:t>
            </a:r>
            <a:r>
              <a:rPr lang="en-US" sz="2400" dirty="0" err="1" smtClean="0"/>
              <a:t>korisnika</a:t>
            </a:r>
            <a:r>
              <a:rPr lang="hr-HR" sz="2400" dirty="0" smtClean="0"/>
              <a:t>;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9512" y="2804735"/>
            <a:ext cx="8712968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širenje</a:t>
            </a:r>
            <a:r>
              <a:rPr lang="en-US" sz="2400" dirty="0" smtClean="0"/>
              <a:t> </a:t>
            </a:r>
            <a:r>
              <a:rPr lang="en-US" sz="2400" dirty="0" err="1" smtClean="0"/>
              <a:t>grada</a:t>
            </a:r>
            <a:r>
              <a:rPr lang="en-US" sz="2400" dirty="0" smtClean="0"/>
              <a:t> </a:t>
            </a:r>
            <a:r>
              <a:rPr lang="en-US" sz="2400" dirty="0" err="1" smtClean="0"/>
              <a:t>prema</a:t>
            </a:r>
            <a:r>
              <a:rPr lang="en-US" sz="2400" dirty="0" smtClean="0"/>
              <a:t> </a:t>
            </a:r>
            <a:r>
              <a:rPr lang="en-US" sz="2400" dirty="0" err="1" smtClean="0"/>
              <a:t>periferiji</a:t>
            </a:r>
            <a:r>
              <a:rPr lang="en-US" sz="2400" dirty="0" smtClean="0"/>
              <a:t> – </a:t>
            </a:r>
            <a:r>
              <a:rPr lang="en-US" sz="2400" dirty="0" err="1" smtClean="0"/>
              <a:t>poveznica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šetnicama</a:t>
            </a:r>
            <a:r>
              <a:rPr lang="en-US" sz="2400" dirty="0" smtClean="0"/>
              <a:t>, </a:t>
            </a:r>
            <a:r>
              <a:rPr lang="en-US" sz="2400" dirty="0" err="1" smtClean="0"/>
              <a:t>kupalištem</a:t>
            </a:r>
            <a:r>
              <a:rPr lang="en-US" sz="2400" dirty="0" smtClean="0"/>
              <a:t>, </a:t>
            </a:r>
            <a:r>
              <a:rPr lang="en-US" sz="2400" dirty="0" err="1" smtClean="0"/>
              <a:t>akvarijem</a:t>
            </a:r>
            <a:r>
              <a:rPr lang="en-US" sz="2400" dirty="0" smtClean="0"/>
              <a:t>, </a:t>
            </a:r>
            <a:r>
              <a:rPr lang="en-US" sz="2400" dirty="0" err="1" smtClean="0"/>
              <a:t>planiranim</a:t>
            </a:r>
            <a:r>
              <a:rPr lang="en-US" sz="2400" dirty="0" smtClean="0"/>
              <a:t> </a:t>
            </a:r>
            <a:r>
              <a:rPr lang="en-US" sz="2400" dirty="0" err="1" smtClean="0"/>
              <a:t>sportskom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rekreacijskim</a:t>
            </a:r>
            <a:r>
              <a:rPr lang="en-US" sz="2400" dirty="0" smtClean="0"/>
              <a:t> </a:t>
            </a:r>
            <a:r>
              <a:rPr lang="en-US" sz="2400" dirty="0" err="1" smtClean="0"/>
              <a:t>sadržajima</a:t>
            </a:r>
            <a:r>
              <a:rPr lang="en-US" sz="2400" dirty="0" smtClean="0"/>
              <a:t>...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76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ŠKOLSKI PARK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75656" y="2359056"/>
            <a:ext cx="876133" cy="997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672086" cy="508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92" y="4212312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</a:t>
            </a:r>
            <a:r>
              <a:rPr lang="en-US" altLang="sr-Latn-RS" sz="2400" dirty="0" smtClean="0">
                <a:latin typeface="Arial" pitchFamily="34" charset="0"/>
              </a:rPr>
              <a:t>ŠKOLSKI PARK</a:t>
            </a:r>
            <a:endParaRPr lang="hr-HR" altLang="sr-Latn-RS" sz="2400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709034" y="1231640"/>
              <a:ext cx="333399" cy="31718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92" y="2115304"/>
            <a:ext cx="3600000" cy="20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2924944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SPORTSKI PARK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1198235">
            <a:off x="4739626" y="4000923"/>
            <a:ext cx="1777856" cy="997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4" y="1667998"/>
            <a:ext cx="7448479" cy="415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01" y="4209107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</a:t>
            </a:r>
            <a:r>
              <a:rPr lang="en-US" altLang="sr-Latn-RS" sz="2400" dirty="0" smtClean="0">
                <a:latin typeface="Arial" pitchFamily="34" charset="0"/>
              </a:rPr>
              <a:t>SPORTSKI PARK</a:t>
            </a:r>
            <a:endParaRPr lang="hr-HR" altLang="sr-Latn-RS" sz="2400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20884386">
              <a:off x="7671803" y="1714787"/>
              <a:ext cx="549399" cy="31718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25" y="2732717"/>
            <a:ext cx="3600000" cy="20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84" y="4086646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PARK ANĐELA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012160" y="4000922"/>
            <a:ext cx="888928" cy="868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3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59"/>
            <a:ext cx="4665757" cy="503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8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</a:t>
            </a:r>
            <a:r>
              <a:rPr lang="en-US" altLang="sr-Latn-RS" sz="2400" dirty="0" smtClean="0">
                <a:latin typeface="Arial" pitchFamily="34" charset="0"/>
              </a:rPr>
              <a:t>PARK ANĐELA</a:t>
            </a:r>
            <a:endParaRPr lang="hr-HR" altLang="sr-Latn-RS" sz="2400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298683">
              <a:off x="8048080" y="1706057"/>
              <a:ext cx="348932" cy="334648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MIRNIJA, NEFORMALNA ODMORIŠTA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002413">
            <a:off x="6311255" y="4138036"/>
            <a:ext cx="1613494" cy="9684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439416" cy="503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95" y="4108968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- MIRNIJA, NEFORMALNA ODMORIŠTA</a:t>
            </a:r>
            <a:endParaRPr lang="hr-HR" altLang="sr-Latn-R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21199570">
              <a:off x="8247618" y="1706051"/>
              <a:ext cx="353741" cy="448306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07" y="2008901"/>
            <a:ext cx="3600000" cy="20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19" y="3356992"/>
            <a:ext cx="3600000" cy="202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1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b="0" dirty="0" smtClean="0">
                <a:latin typeface="Arial" pitchFamily="34" charset="0"/>
              </a:rPr>
              <a:t>- PARK ZA PSE</a:t>
            </a:r>
            <a:endParaRPr lang="hr-HR" altLang="sr-Latn-R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" y="1196752"/>
            <a:ext cx="8559566" cy="5047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4514401">
            <a:off x="5268990" y="2540081"/>
            <a:ext cx="3744845" cy="1353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9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7" y="1218962"/>
            <a:ext cx="6981586" cy="495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19" y="4252981"/>
            <a:ext cx="3600000" cy="2025000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- </a:t>
            </a:r>
            <a:r>
              <a:rPr lang="en-US" altLang="sr-Latn-RS" sz="2400" dirty="0" smtClean="0">
                <a:latin typeface="Arial" pitchFamily="34" charset="0"/>
              </a:rPr>
              <a:t>PARK ZA PSE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23690" y="440668"/>
            <a:ext cx="2564129" cy="1512168"/>
            <a:chOff x="6400484" y="908720"/>
            <a:chExt cx="2564129" cy="1512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84" y="908720"/>
              <a:ext cx="2564129" cy="151216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18980683">
              <a:off x="8290250" y="965259"/>
              <a:ext cx="353741" cy="1156841"/>
            </a:xfrm>
            <a:prstGeom prst="ellipse">
              <a:avLst/>
            </a:prstGeom>
            <a:solidFill>
              <a:srgbClr val="FF0000">
                <a:alpha val="3882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" y="1124744"/>
            <a:ext cx="3600000" cy="20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19" y="2196088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43568"/>
            <a:ext cx="5732930" cy="5393648"/>
          </a:xfrm>
          <a:prstGeom prst="rect">
            <a:avLst/>
          </a:prstGeom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POTREBE GRADA</a:t>
            </a:r>
            <a:r>
              <a:rPr lang="hr-HR" altLang="sr-Latn-RS" sz="2800" b="0" dirty="0" smtClean="0">
                <a:latin typeface="Arial" pitchFamily="34" charset="0"/>
              </a:rPr>
              <a:t> </a:t>
            </a:r>
            <a:endParaRPr lang="hr-HR" altLang="sr-Latn-RS" sz="2800" b="0" dirty="0"/>
          </a:p>
        </p:txBody>
      </p:sp>
    </p:spTree>
    <p:extLst>
      <p:ext uri="{BB962C8B-B14F-4D97-AF65-F5344CB8AC3E}">
        <p14:creationId xmlns:p14="http://schemas.microsoft.com/office/powerpoint/2010/main" val="24651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</a:t>
            </a:r>
            <a:r>
              <a:rPr lang="en-US" altLang="sr-Latn-RS" sz="2400" dirty="0" smtClean="0">
                <a:latin typeface="Arial" pitchFamily="34" charset="0"/>
              </a:rPr>
              <a:t>PRIMJERI</a:t>
            </a:r>
            <a:endParaRPr lang="hr-HR" altLang="sr-Latn-RS" sz="2400" b="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50825" y="1277182"/>
            <a:ext cx="6619007" cy="4695969"/>
            <a:chOff x="250825" y="1277182"/>
            <a:chExt cx="6619007" cy="46959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1412776"/>
              <a:ext cx="1822670" cy="24241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1277182"/>
              <a:ext cx="2017483" cy="15131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4250289"/>
              <a:ext cx="2164029" cy="1722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315" y="2881315"/>
              <a:ext cx="2545213" cy="191122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1402085"/>
              <a:ext cx="2513856" cy="168428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851920" y="1423627"/>
            <a:ext cx="4759749" cy="4701253"/>
            <a:chOff x="4206688" y="1518944"/>
            <a:chExt cx="4759749" cy="470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162" y="2784777"/>
              <a:ext cx="2736304" cy="18242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541" y="1518944"/>
              <a:ext cx="1934896" cy="145056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688" y="4119383"/>
              <a:ext cx="2319150" cy="12092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046" y="4437112"/>
              <a:ext cx="2575567" cy="1783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RJEŠENJE UREĐENJA</a:t>
            </a:r>
          </a:p>
          <a:p>
            <a:r>
              <a:rPr lang="en-US" altLang="sr-Latn-RS" sz="2800" b="0" dirty="0">
                <a:latin typeface="Arial" pitchFamily="34" charset="0"/>
              </a:rPr>
              <a:t>	</a:t>
            </a:r>
            <a:r>
              <a:rPr lang="en-US" altLang="sr-Latn-RS" sz="2400" dirty="0">
                <a:latin typeface="Arial" pitchFamily="34" charset="0"/>
              </a:rPr>
              <a:t> - </a:t>
            </a:r>
            <a:r>
              <a:rPr lang="en-US" altLang="sr-Latn-RS" sz="2400" dirty="0" smtClean="0">
                <a:latin typeface="Arial" pitchFamily="34" charset="0"/>
              </a:rPr>
              <a:t>PRIMJERI</a:t>
            </a:r>
            <a:endParaRPr lang="hr-HR" altLang="sr-Latn-RS" sz="24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250825" y="1268760"/>
            <a:ext cx="5113263" cy="4159349"/>
            <a:chOff x="250825" y="1359591"/>
            <a:chExt cx="5113263" cy="41593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3591839"/>
              <a:ext cx="2569468" cy="192710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1359591"/>
              <a:ext cx="2997023" cy="19635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17" y="2103191"/>
              <a:ext cx="2722471" cy="18002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17010" y="333991"/>
            <a:ext cx="5094075" cy="5774967"/>
            <a:chOff x="3917010" y="333991"/>
            <a:chExt cx="5094075" cy="5774967"/>
          </a:xfrm>
        </p:grpSpPr>
        <p:grpSp>
          <p:nvGrpSpPr>
            <p:cNvPr id="3" name="Group 2"/>
            <p:cNvGrpSpPr/>
            <p:nvPr/>
          </p:nvGrpSpPr>
          <p:grpSpPr>
            <a:xfrm>
              <a:off x="3917010" y="333991"/>
              <a:ext cx="5094075" cy="5627963"/>
              <a:chOff x="4000601" y="617651"/>
              <a:chExt cx="5094075" cy="562796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265" y="617651"/>
                <a:ext cx="3283120" cy="218655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1592" y="2492896"/>
                <a:ext cx="2803084" cy="186623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0601" y="3147973"/>
                <a:ext cx="2555292" cy="17118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6451" y="4077072"/>
                <a:ext cx="1635134" cy="2168542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5" t="3739" r="17383"/>
            <a:stretch/>
          </p:blipFill>
          <p:spPr>
            <a:xfrm>
              <a:off x="5364088" y="4075469"/>
              <a:ext cx="1440160" cy="2033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9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354193" cy="8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hr-HR" altLang="sr-Latn-RS" sz="2800" dirty="0" smtClean="0">
                <a:latin typeface="Arial" pitchFamily="34" charset="0"/>
              </a:rPr>
              <a:t>CILJEVI OBLIKOVANJA</a:t>
            </a:r>
            <a:endParaRPr lang="hr-HR" altLang="sr-Latn-RS" sz="2800" b="1" dirty="0" smtClean="0">
              <a:latin typeface="Arial" pitchFamily="34" charset="0"/>
            </a:endParaRPr>
          </a:p>
          <a:p>
            <a:endParaRPr lang="hr-HR" altLang="sr-Latn-RS" sz="2400" b="1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297" y="1153544"/>
            <a:ext cx="88201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POTREBE GRADA</a:t>
            </a:r>
            <a:endParaRPr lang="hr-HR" sz="2400" dirty="0" smtClean="0"/>
          </a:p>
          <a:p>
            <a:pPr algn="just"/>
            <a:r>
              <a:rPr lang="hr-HR" sz="2000" dirty="0" smtClean="0"/>
              <a:t>	- novi društveni i prostorni sadržaji</a:t>
            </a:r>
            <a:r>
              <a:rPr lang="en-US" sz="2000" dirty="0" smtClean="0"/>
              <a:t> </a:t>
            </a:r>
            <a:r>
              <a:rPr lang="hr-HR" sz="2000" dirty="0" smtClean="0"/>
              <a:t>u uređenoj gradskoj parkovnoj površini;</a:t>
            </a:r>
            <a:endParaRPr lang="en-US" sz="2000" dirty="0" smtClean="0"/>
          </a:p>
          <a:p>
            <a:pPr algn="just"/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hr-HR" sz="2000" dirty="0" smtClean="0"/>
              <a:t>atraktivnost i korištenje tokom cijele godine;</a:t>
            </a:r>
          </a:p>
          <a:p>
            <a:pPr algn="just"/>
            <a:r>
              <a:rPr lang="hr-HR" sz="2000" dirty="0"/>
              <a:t>	</a:t>
            </a:r>
            <a:r>
              <a:rPr lang="hr-HR" sz="2400" dirty="0"/>
              <a:t>	</a:t>
            </a:r>
            <a:endParaRPr lang="hr-HR" sz="2400" dirty="0" smtClean="0"/>
          </a:p>
          <a:p>
            <a:pPr algn="just"/>
            <a:r>
              <a:rPr lang="en-US" sz="2400" b="1" dirty="0" smtClean="0"/>
              <a:t>OSNOVA OBLIKOVANJA</a:t>
            </a:r>
            <a:endParaRPr lang="hr-HR" sz="2400" b="1" dirty="0" smtClean="0"/>
          </a:p>
          <a:p>
            <a:pPr algn="just"/>
            <a:r>
              <a:rPr lang="hr-HR" sz="2400" b="1" dirty="0"/>
              <a:t>	</a:t>
            </a:r>
            <a:r>
              <a:rPr lang="hr-HR" sz="2000" dirty="0" smtClean="0"/>
              <a:t>- oblikovanje modernog parka koji slijedi strukture grada;</a:t>
            </a:r>
            <a:endParaRPr lang="en-US" sz="2000" dirty="0" smtClean="0"/>
          </a:p>
          <a:p>
            <a:pPr algn="just"/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hr-HR" sz="2000" dirty="0" smtClean="0"/>
              <a:t>formiranje interaktivne parkovne površine koja će moći pratiti potrebe 	   grada i pružati nove mogućnosti;</a:t>
            </a:r>
          </a:p>
          <a:p>
            <a:pPr algn="just"/>
            <a:r>
              <a:rPr lang="hr-HR" sz="2000" dirty="0"/>
              <a:t>	</a:t>
            </a:r>
            <a:endParaRPr lang="hr-HR" sz="2000" dirty="0">
              <a:solidFill>
                <a:srgbClr val="FF0000"/>
              </a:solidFill>
            </a:endParaRPr>
          </a:p>
          <a:p>
            <a:pPr algn="just"/>
            <a:r>
              <a:rPr lang="hr-HR" sz="2400" b="1" dirty="0" smtClean="0"/>
              <a:t>NOVI GRADSKI PROSTOR</a:t>
            </a:r>
          </a:p>
          <a:p>
            <a:pPr algn="just"/>
            <a:r>
              <a:rPr lang="hr-HR" sz="2000" b="1" dirty="0"/>
              <a:t>	</a:t>
            </a:r>
            <a:r>
              <a:rPr lang="hr-HR" sz="2000" dirty="0" smtClean="0"/>
              <a:t> - stvaranje novog parkovnog ambijenta, ugodnog prostora boravka i 	  	   druženja;</a:t>
            </a:r>
          </a:p>
          <a:p>
            <a:pPr algn="just"/>
            <a:r>
              <a:rPr lang="hr-HR" sz="2000" dirty="0"/>
              <a:t>	</a:t>
            </a:r>
            <a:r>
              <a:rPr lang="hr-HR" sz="2000" dirty="0" smtClean="0"/>
              <a:t>- aktivno korištenje parkovne površine nije uvjetovano izvedbom svih 	   	  prilazanih elemenata i sadržaja već ostaje ostaje otvorena mogućnost  	  postupne izvedbe sadržaja prema trenutnim potrebama. </a:t>
            </a:r>
            <a:endParaRPr lang="en-US" sz="2000" dirty="0" smtClean="0"/>
          </a:p>
          <a:p>
            <a:pPr algn="just"/>
            <a:r>
              <a:rPr lang="en-US" sz="2000" dirty="0"/>
              <a:t>	</a:t>
            </a:r>
            <a:r>
              <a:rPr lang="en-US" sz="2000" dirty="0" smtClean="0"/>
              <a:t> </a:t>
            </a:r>
            <a:endParaRPr lang="hr-HR" sz="20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186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CILJEVI UREĐENJA</a:t>
            </a:r>
            <a:endParaRPr lang="hr-HR" altLang="sr-Latn-R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142148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vrijednu</a:t>
            </a:r>
            <a:r>
              <a:rPr lang="en-US" sz="2400" dirty="0" smtClean="0"/>
              <a:t> </a:t>
            </a:r>
            <a:r>
              <a:rPr lang="en-US" sz="2400" dirty="0" err="1" smtClean="0"/>
              <a:t>gradsku</a:t>
            </a:r>
            <a:r>
              <a:rPr lang="en-US" sz="2400" dirty="0" smtClean="0"/>
              <a:t> </a:t>
            </a:r>
            <a:r>
              <a:rPr lang="en-US" sz="2400" dirty="0" err="1" smtClean="0"/>
              <a:t>površinu</a:t>
            </a:r>
            <a:r>
              <a:rPr lang="en-US" sz="2400" dirty="0" smtClean="0"/>
              <a:t> </a:t>
            </a:r>
            <a:r>
              <a:rPr lang="hr-HR" sz="2400" dirty="0" smtClean="0"/>
              <a:t>oblikovati</a:t>
            </a:r>
            <a:r>
              <a:rPr lang="en-US" sz="2400" dirty="0" smtClean="0"/>
              <a:t> </a:t>
            </a:r>
            <a:r>
              <a:rPr lang="hr-HR" sz="2400" dirty="0" smtClean="0"/>
              <a:t>u</a:t>
            </a:r>
            <a:r>
              <a:rPr lang="en-US" sz="2400" dirty="0" smtClean="0"/>
              <a:t> </a:t>
            </a:r>
            <a:r>
              <a:rPr lang="en-US" sz="2400" dirty="0" err="1" smtClean="0"/>
              <a:t>javni</a:t>
            </a:r>
            <a:r>
              <a:rPr lang="en-US" sz="2400" dirty="0" smtClean="0"/>
              <a:t> </a:t>
            </a:r>
            <a:r>
              <a:rPr lang="en-US" sz="2400" dirty="0" err="1" smtClean="0"/>
              <a:t>gradski</a:t>
            </a:r>
            <a:r>
              <a:rPr lang="en-US" sz="2400" dirty="0" smtClean="0"/>
              <a:t> park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široki</a:t>
            </a:r>
            <a:r>
              <a:rPr lang="en-US" sz="2400" dirty="0" smtClean="0"/>
              <a:t> </a:t>
            </a:r>
            <a:r>
              <a:rPr lang="en-US" sz="2400" dirty="0" err="1" smtClean="0"/>
              <a:t>spektar</a:t>
            </a:r>
            <a:r>
              <a:rPr lang="en-US" sz="2400" dirty="0" smtClean="0"/>
              <a:t> </a:t>
            </a:r>
            <a:r>
              <a:rPr lang="en-US" sz="2400" dirty="0" err="1" smtClean="0"/>
              <a:t>korisnika</a:t>
            </a:r>
            <a:r>
              <a:rPr lang="hr-HR" sz="2400" dirty="0" smtClean="0"/>
              <a:t>;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111351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novim</a:t>
            </a:r>
            <a:r>
              <a:rPr lang="en-US" sz="2400" dirty="0" smtClean="0"/>
              <a:t> </a:t>
            </a:r>
            <a:r>
              <a:rPr lang="en-US" sz="2400" dirty="0" err="1" smtClean="0"/>
              <a:t>uređenjem</a:t>
            </a:r>
            <a:r>
              <a:rPr lang="en-US" sz="2400" dirty="0" smtClean="0"/>
              <a:t> parka </a:t>
            </a:r>
            <a:r>
              <a:rPr lang="en-US" sz="2400" dirty="0" err="1" smtClean="0"/>
              <a:t>podržati</a:t>
            </a:r>
            <a:r>
              <a:rPr lang="en-US" sz="2400" dirty="0" smtClean="0"/>
              <a:t> </a:t>
            </a:r>
            <a:r>
              <a:rPr lang="en-US" sz="2400" dirty="0" err="1" smtClean="0"/>
              <a:t>sliku</a:t>
            </a:r>
            <a:r>
              <a:rPr lang="en-US" sz="2400" dirty="0" smtClean="0"/>
              <a:t> </a:t>
            </a:r>
            <a:r>
              <a:rPr lang="en-US" sz="2400" dirty="0" err="1" smtClean="0"/>
              <a:t>Karlovca</a:t>
            </a:r>
            <a:r>
              <a:rPr lang="en-US" sz="2400" dirty="0" smtClean="0"/>
              <a:t>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en-US" sz="2400" dirty="0" err="1" smtClean="0"/>
              <a:t>grada</a:t>
            </a:r>
            <a:r>
              <a:rPr lang="en-US" sz="2400" dirty="0" smtClean="0"/>
              <a:t> </a:t>
            </a:r>
            <a:r>
              <a:rPr lang="en-US" sz="2400" dirty="0" err="1" smtClean="0"/>
              <a:t>zelenila</a:t>
            </a:r>
            <a:r>
              <a:rPr lang="en-US" sz="2400" dirty="0" smtClean="0"/>
              <a:t>, </a:t>
            </a:r>
            <a:r>
              <a:rPr lang="en-US" sz="2400" dirty="0" err="1" smtClean="0"/>
              <a:t>uređenih</a:t>
            </a:r>
            <a:r>
              <a:rPr lang="en-US" sz="2400" dirty="0" smtClean="0"/>
              <a:t> </a:t>
            </a:r>
            <a:r>
              <a:rPr lang="en-US" sz="2400" dirty="0" err="1" smtClean="0"/>
              <a:t>parkova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održavanih</a:t>
            </a:r>
            <a:r>
              <a:rPr lang="en-US" sz="2400" dirty="0" smtClean="0"/>
              <a:t> </a:t>
            </a:r>
            <a:r>
              <a:rPr lang="en-US" sz="2400" dirty="0" err="1" smtClean="0"/>
              <a:t>javnih</a:t>
            </a:r>
            <a:r>
              <a:rPr lang="en-US" sz="2400" dirty="0" smtClean="0"/>
              <a:t> </a:t>
            </a:r>
            <a:r>
              <a:rPr lang="en-US" sz="2400" dirty="0" err="1" smtClean="0"/>
              <a:t>površina</a:t>
            </a:r>
            <a:r>
              <a:rPr lang="hr-HR" sz="2400" dirty="0" smtClean="0"/>
              <a:t>;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110171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oblikovati</a:t>
            </a:r>
            <a:r>
              <a:rPr lang="en-US" sz="2400" dirty="0" smtClean="0"/>
              <a:t> </a:t>
            </a:r>
            <a:r>
              <a:rPr lang="hr-HR" sz="2400" dirty="0" smtClean="0"/>
              <a:t>modernu </a:t>
            </a:r>
            <a:r>
              <a:rPr lang="en-US" sz="2400" dirty="0" err="1" smtClean="0"/>
              <a:t>površinu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budućnost</a:t>
            </a:r>
            <a:r>
              <a:rPr lang="en-US" sz="2400" dirty="0" smtClean="0"/>
              <a:t>, </a:t>
            </a:r>
            <a:r>
              <a:rPr lang="hr-HR" sz="2400" dirty="0" smtClean="0"/>
              <a:t>park</a:t>
            </a:r>
            <a:r>
              <a:rPr lang="en-US" sz="2400" dirty="0" smtClean="0"/>
              <a:t> </a:t>
            </a:r>
            <a:r>
              <a:rPr lang="en-US" sz="2400" dirty="0" err="1" smtClean="0"/>
              <a:t>koj</a:t>
            </a:r>
            <a:r>
              <a:rPr lang="hr-HR" sz="2400" dirty="0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će</a:t>
            </a:r>
            <a:r>
              <a:rPr lang="en-US" sz="2400" dirty="0" smtClean="0"/>
              <a:t> se</a:t>
            </a:r>
            <a:r>
              <a:rPr lang="hr-HR" sz="2400" dirty="0" smtClean="0"/>
              <a:t> m</a:t>
            </a:r>
            <a:r>
              <a:rPr lang="en-US" sz="2400" dirty="0" err="1" smtClean="0"/>
              <a:t>ijenjati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razvijati</a:t>
            </a:r>
            <a:r>
              <a:rPr lang="en-US" sz="2400" dirty="0" smtClean="0"/>
              <a:t> s </a:t>
            </a:r>
            <a:r>
              <a:rPr lang="en-US" sz="2400" dirty="0" err="1" smtClean="0"/>
              <a:t>gradom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1169896"/>
            <a:ext cx="6336704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UZ NOVE SADRŽAJE</a:t>
            </a:r>
            <a:r>
              <a:rPr lang="hr-HR" sz="2400" dirty="0"/>
              <a:t> </a:t>
            </a:r>
            <a:r>
              <a:rPr lang="hr-HR" sz="2400" dirty="0" smtClean="0"/>
              <a:t>SAČUVATI I AMBIJENT SLOBODNE POVRŠINE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5904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ISHODIŠTA OBLIKOVANJA</a:t>
            </a:r>
            <a:endParaRPr lang="hr-HR" altLang="sr-Latn-R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237963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glavna staza kroz park i forme novih sadržaja inspirirani prepoznatljivim krajobrazom Karlovca - rijekama;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125866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zelenilo </a:t>
            </a:r>
            <a:r>
              <a:rPr lang="en-US" sz="2400" dirty="0" err="1" smtClean="0"/>
              <a:t>formira</a:t>
            </a:r>
            <a:r>
              <a:rPr lang="hr-HR" sz="2400" dirty="0" smtClean="0"/>
              <a:t>no</a:t>
            </a:r>
            <a:r>
              <a:rPr lang="en-US" sz="2400" dirty="0" smtClean="0"/>
              <a:t> </a:t>
            </a:r>
            <a:r>
              <a:rPr lang="en-US" sz="2400" dirty="0" err="1" smtClean="0"/>
              <a:t>ciljano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hr-HR" sz="2400" dirty="0" smtClean="0"/>
              <a:t>pravilno</a:t>
            </a:r>
            <a:r>
              <a:rPr lang="en-US" sz="2400" dirty="0" smtClean="0"/>
              <a:t>, a ne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hr-HR" sz="2400" dirty="0" smtClean="0"/>
              <a:t>segment</a:t>
            </a:r>
            <a:r>
              <a:rPr lang="en-US" sz="2400" dirty="0" smtClean="0"/>
              <a:t> </a:t>
            </a:r>
            <a:r>
              <a:rPr lang="en-US" sz="2400" dirty="0" err="1" smtClean="0"/>
              <a:t>prirodn</a:t>
            </a:r>
            <a:r>
              <a:rPr lang="hr-HR" sz="2400" dirty="0" smtClean="0"/>
              <a:t>ih grupacija;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038163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jasne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snažne</a:t>
            </a:r>
            <a:r>
              <a:rPr lang="en-US" sz="2400" dirty="0" smtClean="0"/>
              <a:t> </a:t>
            </a:r>
            <a:r>
              <a:rPr lang="en-US" sz="2400" dirty="0" err="1" smtClean="0"/>
              <a:t>geometrijske</a:t>
            </a:r>
            <a:r>
              <a:rPr lang="en-US" sz="2400" dirty="0" smtClean="0"/>
              <a:t> </a:t>
            </a:r>
            <a:r>
              <a:rPr lang="en-US" sz="2400" dirty="0" err="1" smtClean="0"/>
              <a:t>forme</a:t>
            </a:r>
            <a:r>
              <a:rPr lang="en-US" sz="2400" dirty="0" smtClean="0"/>
              <a:t> </a:t>
            </a:r>
            <a:r>
              <a:rPr lang="en-US" sz="2400" dirty="0" err="1" smtClean="0"/>
              <a:t>novog</a:t>
            </a:r>
            <a:r>
              <a:rPr lang="en-US" sz="2400" dirty="0" smtClean="0"/>
              <a:t> </a:t>
            </a:r>
            <a:r>
              <a:rPr lang="en-US" sz="2400" dirty="0" err="1" smtClean="0"/>
              <a:t>raslinja</a:t>
            </a:r>
            <a:r>
              <a:rPr lang="en-US" sz="2400" dirty="0" smtClean="0"/>
              <a:t> </a:t>
            </a:r>
            <a:r>
              <a:rPr lang="en-US" sz="2400" dirty="0" err="1" smtClean="0"/>
              <a:t>postaju</a:t>
            </a:r>
            <a:r>
              <a:rPr lang="en-US" sz="2400" dirty="0" smtClean="0"/>
              <a:t> </a:t>
            </a:r>
            <a:r>
              <a:rPr lang="en-US" sz="2400" dirty="0" err="1" smtClean="0"/>
              <a:t>nosioc</a:t>
            </a:r>
            <a:r>
              <a:rPr lang="en-US" sz="2400" dirty="0" smtClean="0"/>
              <a:t> </a:t>
            </a:r>
            <a:r>
              <a:rPr lang="en-US" sz="2400" dirty="0" err="1" smtClean="0"/>
              <a:t>slike</a:t>
            </a:r>
            <a:r>
              <a:rPr lang="en-US" sz="2400" dirty="0" smtClean="0"/>
              <a:t> </a:t>
            </a:r>
            <a:r>
              <a:rPr lang="en-US" sz="2400" dirty="0" err="1" smtClean="0"/>
              <a:t>novog</a:t>
            </a:r>
            <a:r>
              <a:rPr lang="en-US" sz="2400" dirty="0" smtClean="0"/>
              <a:t> parka </a:t>
            </a:r>
            <a:r>
              <a:rPr lang="en-US" sz="2400" dirty="0" err="1" smtClean="0"/>
              <a:t>unutar</a:t>
            </a:r>
            <a:r>
              <a:rPr lang="en-US" sz="2400" dirty="0" smtClean="0"/>
              <a:t> </a:t>
            </a:r>
            <a:r>
              <a:rPr lang="en-US" sz="2400" dirty="0" err="1" smtClean="0"/>
              <a:t>strukture</a:t>
            </a:r>
            <a:r>
              <a:rPr lang="en-US" sz="2400" dirty="0" smtClean="0"/>
              <a:t> </a:t>
            </a:r>
            <a:r>
              <a:rPr lang="en-US" sz="2400" dirty="0" err="1" smtClean="0"/>
              <a:t>naselja</a:t>
            </a:r>
            <a:r>
              <a:rPr lang="hr-HR" sz="2400" dirty="0" smtClean="0"/>
              <a:t>;</a:t>
            </a:r>
            <a:endParaRPr lang="hr-H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0913" y="1170000"/>
            <a:ext cx="6697551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KONTRAST PRIRODNE OSNOVE GRADA I URBANOG RASTERA U NEOČEKIVANOM ODNOSU</a:t>
            </a:r>
            <a:endParaRPr lang="hr-H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4339" y="4974267"/>
            <a:ext cx="8712968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parkovni</a:t>
            </a:r>
            <a:r>
              <a:rPr lang="en-US" sz="2400" dirty="0" smtClean="0"/>
              <a:t> </a:t>
            </a:r>
            <a:r>
              <a:rPr lang="en-US" sz="2400" dirty="0" err="1" smtClean="0"/>
              <a:t>sadržaji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potrebe</a:t>
            </a:r>
            <a:r>
              <a:rPr lang="en-US" sz="2400" dirty="0" smtClean="0"/>
              <a:t> </a:t>
            </a:r>
            <a:r>
              <a:rPr lang="en-US" sz="2400" dirty="0" err="1" smtClean="0"/>
              <a:t>grada</a:t>
            </a:r>
            <a:r>
              <a:rPr lang="en-US" sz="2400" dirty="0" smtClean="0"/>
              <a:t> </a:t>
            </a:r>
            <a:r>
              <a:rPr lang="en-US" sz="2400" dirty="0" err="1" smtClean="0"/>
              <a:t>danas</a:t>
            </a:r>
            <a:r>
              <a:rPr lang="en-US" sz="2400" dirty="0" smtClean="0"/>
              <a:t>, </a:t>
            </a:r>
            <a:r>
              <a:rPr lang="en-US" sz="2400" dirty="0" err="1" smtClean="0"/>
              <a:t>ali</a:t>
            </a:r>
            <a:r>
              <a:rPr lang="en-US" sz="2400" dirty="0" smtClean="0"/>
              <a:t> </a:t>
            </a:r>
            <a:r>
              <a:rPr lang="en-US" sz="2400" dirty="0" err="1" smtClean="0"/>
              <a:t>parkovna</a:t>
            </a:r>
            <a:r>
              <a:rPr lang="en-US" sz="2400" dirty="0" smtClean="0"/>
              <a:t> </a:t>
            </a:r>
            <a:r>
              <a:rPr lang="en-US" sz="2400" dirty="0" err="1" smtClean="0"/>
              <a:t>površina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potrebe</a:t>
            </a:r>
            <a:r>
              <a:rPr lang="en-US" sz="2400" dirty="0" smtClean="0"/>
              <a:t> </a:t>
            </a:r>
            <a:r>
              <a:rPr lang="en-US" sz="2400" dirty="0" err="1" smtClean="0"/>
              <a:t>grada</a:t>
            </a:r>
            <a:r>
              <a:rPr lang="en-US" sz="2400" dirty="0" smtClean="0"/>
              <a:t> </a:t>
            </a:r>
            <a:r>
              <a:rPr lang="hr-HR" sz="2400" dirty="0" smtClean="0"/>
              <a:t>i </a:t>
            </a:r>
            <a:r>
              <a:rPr lang="en-US" sz="2400" dirty="0" smtClean="0"/>
              <a:t>u </a:t>
            </a:r>
            <a:r>
              <a:rPr lang="en-US" sz="2400" dirty="0" err="1" smtClean="0"/>
              <a:t>budućnosti</a:t>
            </a:r>
            <a:r>
              <a:rPr lang="hr-H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5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1" y="1223040"/>
            <a:ext cx="8153779" cy="4917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ISHODIŠTA OBLIKOVANJA</a:t>
            </a:r>
            <a:endParaRPr lang="hr-HR" altLang="sr-Latn-RS" sz="2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355975" y="1551365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meandrirajući</a:t>
            </a:r>
            <a:r>
              <a:rPr lang="en-US" sz="1600" dirty="0" smtClean="0"/>
              <a:t> </a:t>
            </a:r>
            <a:r>
              <a:rPr lang="en-US" sz="1600" dirty="0" err="1" smtClean="0"/>
              <a:t>tok</a:t>
            </a:r>
            <a:r>
              <a:rPr lang="en-US" sz="1600" dirty="0" smtClean="0"/>
              <a:t> </a:t>
            </a:r>
            <a:r>
              <a:rPr lang="en-US" sz="1600" dirty="0" err="1" smtClean="0"/>
              <a:t>pješačke</a:t>
            </a:r>
            <a:r>
              <a:rPr lang="en-US" sz="1600" dirty="0" smtClean="0"/>
              <a:t> </a:t>
            </a:r>
            <a:r>
              <a:rPr lang="en-US" sz="1600" dirty="0" err="1" smtClean="0"/>
              <a:t>staze</a:t>
            </a:r>
            <a:r>
              <a:rPr lang="en-US" sz="1600" dirty="0" smtClean="0"/>
              <a:t> </a:t>
            </a:r>
            <a:r>
              <a:rPr lang="en-US" sz="1600" dirty="0" err="1" smtClean="0"/>
              <a:t>prati</a:t>
            </a:r>
            <a:r>
              <a:rPr lang="en-US" sz="1600" dirty="0" smtClean="0"/>
              <a:t> </a:t>
            </a:r>
            <a:r>
              <a:rPr lang="en-US" sz="1600" dirty="0" err="1" smtClean="0"/>
              <a:t>tok</a:t>
            </a:r>
            <a:r>
              <a:rPr lang="en-US" sz="1600" dirty="0" smtClean="0"/>
              <a:t> </a:t>
            </a:r>
            <a:r>
              <a:rPr lang="en-US" sz="1600" dirty="0" err="1" smtClean="0"/>
              <a:t>rijeka</a:t>
            </a:r>
            <a:endParaRPr lang="hr-H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55975" y="1867277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smještaj</a:t>
            </a:r>
            <a:r>
              <a:rPr lang="en-US" sz="1600" dirty="0" smtClean="0"/>
              <a:t> </a:t>
            </a:r>
            <a:r>
              <a:rPr lang="en-US" sz="1600" dirty="0" err="1" smtClean="0"/>
              <a:t>sadržaja</a:t>
            </a:r>
            <a:r>
              <a:rPr lang="en-US" sz="1600" dirty="0" smtClean="0"/>
              <a:t> </a:t>
            </a:r>
            <a:r>
              <a:rPr lang="en-US" sz="1600" dirty="0" err="1" smtClean="0"/>
              <a:t>unutar</a:t>
            </a:r>
            <a:r>
              <a:rPr lang="en-US" sz="1600" dirty="0" smtClean="0"/>
              <a:t> </a:t>
            </a:r>
            <a:r>
              <a:rPr lang="en-US" sz="1600" dirty="0" err="1" smtClean="0"/>
              <a:t>proširenja</a:t>
            </a:r>
            <a:r>
              <a:rPr lang="en-US" sz="1600" dirty="0" smtClean="0"/>
              <a:t> </a:t>
            </a:r>
            <a:r>
              <a:rPr lang="en-US" sz="1600" dirty="0" err="1" smtClean="0"/>
              <a:t>staza</a:t>
            </a:r>
            <a:endParaRPr lang="hr-HR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355974" y="2205831"/>
            <a:ext cx="4392489" cy="58477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osnova</a:t>
            </a:r>
            <a:r>
              <a:rPr lang="en-US" sz="1600" dirty="0" smtClean="0"/>
              <a:t> </a:t>
            </a:r>
            <a:r>
              <a:rPr lang="en-US" sz="1600" dirty="0" err="1" smtClean="0"/>
              <a:t>zelene</a:t>
            </a:r>
            <a:r>
              <a:rPr lang="en-US" sz="1600" dirty="0" smtClean="0"/>
              <a:t> </a:t>
            </a:r>
            <a:r>
              <a:rPr lang="en-US" sz="1600" dirty="0" err="1" smtClean="0"/>
              <a:t>arhitekture</a:t>
            </a:r>
            <a:r>
              <a:rPr lang="en-US" sz="1600" dirty="0" smtClean="0"/>
              <a:t> </a:t>
            </a:r>
            <a:r>
              <a:rPr lang="en-US" sz="1600" dirty="0" err="1" smtClean="0"/>
              <a:t>prati</a:t>
            </a:r>
            <a:r>
              <a:rPr lang="en-US" sz="1600" dirty="0" smtClean="0"/>
              <a:t> raster </a:t>
            </a:r>
            <a:r>
              <a:rPr lang="en-US" sz="1600" dirty="0" err="1" smtClean="0"/>
              <a:t>gradskih</a:t>
            </a:r>
            <a:r>
              <a:rPr lang="en-US" sz="1600" dirty="0" smtClean="0"/>
              <a:t> </a:t>
            </a:r>
            <a:r>
              <a:rPr lang="en-US" sz="1600" dirty="0" err="1" smtClean="0"/>
              <a:t>blokova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887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260350"/>
            <a:ext cx="5059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OKRUŽENJE</a:t>
            </a:r>
            <a:endParaRPr lang="hr-HR" altLang="sr-Latn-R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84" y="1124744"/>
            <a:ext cx="7372131" cy="50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ZONING – PROSTORNI RAZMJEŠTAJ SADRŽAJA</a:t>
            </a:r>
            <a:endParaRPr lang="hr-HR" altLang="sr-Latn-R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84" y="1260023"/>
            <a:ext cx="7372131" cy="4819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5" y="1551365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dvije</a:t>
            </a:r>
            <a:r>
              <a:rPr lang="en-US" sz="1600" dirty="0" smtClean="0"/>
              <a:t> </a:t>
            </a:r>
            <a:r>
              <a:rPr lang="en-US" sz="1600" dirty="0" err="1" smtClean="0"/>
              <a:t>odvojene</a:t>
            </a:r>
            <a:r>
              <a:rPr lang="en-US" sz="1600" dirty="0" smtClean="0"/>
              <a:t>, </a:t>
            </a:r>
            <a:r>
              <a:rPr lang="en-US" sz="1600" dirty="0" err="1" smtClean="0"/>
              <a:t>oblikovno</a:t>
            </a:r>
            <a:r>
              <a:rPr lang="en-US" sz="1600" dirty="0" smtClean="0"/>
              <a:t> </a:t>
            </a:r>
            <a:r>
              <a:rPr lang="en-US" sz="1600" dirty="0" err="1" smtClean="0"/>
              <a:t>usklađene</a:t>
            </a:r>
            <a:r>
              <a:rPr lang="en-US" sz="1600" dirty="0" smtClean="0"/>
              <a:t> </a:t>
            </a:r>
            <a:r>
              <a:rPr lang="en-US" sz="1600" dirty="0" err="1" smtClean="0"/>
              <a:t>cjeline</a:t>
            </a:r>
            <a:endParaRPr lang="hr-H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55975" y="1871876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približna</a:t>
            </a:r>
            <a:r>
              <a:rPr lang="en-US" sz="1600" dirty="0" smtClean="0"/>
              <a:t> </a:t>
            </a:r>
            <a:r>
              <a:rPr lang="en-US" sz="1600" dirty="0" err="1" smtClean="0"/>
              <a:t>površina</a:t>
            </a:r>
            <a:r>
              <a:rPr lang="en-US" sz="1600" dirty="0" smtClean="0"/>
              <a:t> 3,5 ha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975" y="2194846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dužina</a:t>
            </a:r>
            <a:r>
              <a:rPr lang="en-US" sz="1600" dirty="0" smtClean="0"/>
              <a:t> </a:t>
            </a:r>
            <a:r>
              <a:rPr lang="en-US" sz="1600" dirty="0" err="1" smtClean="0"/>
              <a:t>preko</a:t>
            </a:r>
            <a:r>
              <a:rPr lang="en-US" sz="1600" dirty="0" smtClean="0"/>
              <a:t> 400 m</a:t>
            </a:r>
          </a:p>
        </p:txBody>
      </p:sp>
    </p:spTree>
    <p:extLst>
      <p:ext uri="{BB962C8B-B14F-4D97-AF65-F5344CB8AC3E}">
        <p14:creationId xmlns:p14="http://schemas.microsoft.com/office/powerpoint/2010/main" val="398104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23850" y="763588"/>
            <a:ext cx="691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632677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900" dirty="0" smtClean="0"/>
              <a:t>PARK “BUDUĆNOSTI</a:t>
            </a:r>
            <a:r>
              <a:rPr lang="en-US" altLang="sr-Latn-RS" sz="900" b="0" dirty="0" smtClean="0"/>
              <a:t>” U GRABRIKU – KRAJOBRAZNO UREĐENJE PARKA </a:t>
            </a:r>
            <a:r>
              <a:rPr lang="hr-HR" altLang="sr-Latn-RS" sz="900" dirty="0" smtClean="0"/>
              <a:t>/</a:t>
            </a:r>
            <a:r>
              <a:rPr lang="en-US" altLang="sr-Latn-RS" sz="900" dirty="0" smtClean="0"/>
              <a:t> </a:t>
            </a:r>
            <a:r>
              <a:rPr lang="hr-HR" altLang="sr-Latn-RS" sz="900" dirty="0" smtClean="0"/>
              <a:t> </a:t>
            </a:r>
            <a:r>
              <a:rPr lang="hr-HR" altLang="sr-Latn-RS" sz="900" b="0" dirty="0"/>
              <a:t>Studio perivoj </a:t>
            </a:r>
            <a:r>
              <a:rPr lang="hr-HR" altLang="sr-Latn-RS" sz="900" b="0" dirty="0" smtClean="0"/>
              <a:t>d.o.o</a:t>
            </a:r>
            <a:r>
              <a:rPr lang="hr-HR" altLang="sr-Latn-RS" sz="900" b="0" dirty="0"/>
              <a:t>.; </a:t>
            </a:r>
            <a:r>
              <a:rPr lang="en-US" altLang="sr-Latn-RS" sz="900" b="0" dirty="0" err="1" smtClean="0"/>
              <a:t>ožujak</a:t>
            </a:r>
            <a:r>
              <a:rPr lang="en-US" altLang="sr-Latn-RS" sz="900" b="0" dirty="0" smtClean="0"/>
              <a:t> 2017.</a:t>
            </a:r>
            <a:endParaRPr lang="hr-HR" altLang="sr-Latn-RS" sz="900" b="0" dirty="0">
              <a:latin typeface="Arial CE" charset="-1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50825" y="6310313"/>
            <a:ext cx="8713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2" y="260350"/>
            <a:ext cx="842620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sr-Latn-RS" sz="2800" dirty="0" smtClean="0">
                <a:latin typeface="Arial" pitchFamily="34" charset="0"/>
              </a:rPr>
              <a:t>ZONING – PROSTORNI RAZMJEŠTAJ SADRŽAJA</a:t>
            </a:r>
            <a:endParaRPr lang="hr-HR" altLang="sr-Latn-R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84" y="1260000"/>
            <a:ext cx="7372131" cy="481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262" y="1043534"/>
            <a:ext cx="4392489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veliki</a:t>
            </a:r>
            <a:r>
              <a:rPr lang="en-US" sz="1600" dirty="0" smtClean="0"/>
              <a:t> </a:t>
            </a:r>
            <a:r>
              <a:rPr lang="en-US" sz="1600" dirty="0" err="1" smtClean="0"/>
              <a:t>broj</a:t>
            </a:r>
            <a:r>
              <a:rPr lang="en-US" sz="1600" dirty="0" smtClean="0"/>
              <a:t> </a:t>
            </a:r>
            <a:r>
              <a:rPr lang="en-US" sz="1600" dirty="0" err="1" smtClean="0"/>
              <a:t>korisnika</a:t>
            </a:r>
            <a:r>
              <a:rPr lang="en-US" sz="1600" dirty="0" smtClean="0"/>
              <a:t> = </a:t>
            </a:r>
            <a:r>
              <a:rPr lang="en-US" sz="1600" dirty="0" err="1" smtClean="0"/>
              <a:t>veliki</a:t>
            </a:r>
            <a:r>
              <a:rPr lang="en-US" sz="1600" dirty="0" smtClean="0"/>
              <a:t> </a:t>
            </a:r>
            <a:r>
              <a:rPr lang="en-US" sz="1600" dirty="0" err="1" smtClean="0"/>
              <a:t>broj</a:t>
            </a:r>
            <a:r>
              <a:rPr lang="en-US" sz="1600" dirty="0" smtClean="0"/>
              <a:t> </a:t>
            </a:r>
            <a:r>
              <a:rPr lang="en-US" sz="1600" dirty="0" err="1" smtClean="0"/>
              <a:t>sadržaja</a:t>
            </a:r>
            <a:r>
              <a:rPr lang="hr-HR" sz="1600" dirty="0" smtClean="0"/>
              <a:t>;</a:t>
            </a:r>
            <a:endParaRPr lang="hr-H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7" y="1377297"/>
            <a:ext cx="4392489" cy="58477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korisnici</a:t>
            </a:r>
            <a:r>
              <a:rPr lang="en-US" sz="1600" dirty="0" smtClean="0"/>
              <a:t> </a:t>
            </a:r>
            <a:r>
              <a:rPr lang="en-US" sz="1600" dirty="0" err="1" smtClean="0"/>
              <a:t>svih</a:t>
            </a:r>
            <a:r>
              <a:rPr lang="en-US" sz="1600" dirty="0" smtClean="0"/>
              <a:t> </a:t>
            </a:r>
            <a:r>
              <a:rPr lang="en-US" sz="1600" dirty="0" err="1" smtClean="0"/>
              <a:t>dobnih</a:t>
            </a:r>
            <a:r>
              <a:rPr lang="en-US" sz="1600" dirty="0" smtClean="0"/>
              <a:t> </a:t>
            </a:r>
            <a:r>
              <a:rPr lang="en-US" sz="1600" dirty="0" err="1" smtClean="0"/>
              <a:t>skupina</a:t>
            </a:r>
            <a:r>
              <a:rPr lang="en-US" sz="1600" dirty="0" smtClean="0"/>
              <a:t> = </a:t>
            </a:r>
            <a:r>
              <a:rPr lang="en-US" sz="1600" dirty="0" err="1" smtClean="0"/>
              <a:t>raznoliki</a:t>
            </a:r>
            <a:r>
              <a:rPr lang="en-US" sz="1600" dirty="0" smtClean="0"/>
              <a:t> </a:t>
            </a:r>
            <a:r>
              <a:rPr lang="en-US" sz="1600" dirty="0" err="1" smtClean="0"/>
              <a:t>sadržaji</a:t>
            </a:r>
            <a:r>
              <a:rPr lang="hr-HR" sz="1600" dirty="0" smtClean="0"/>
              <a:t>;</a:t>
            </a:r>
            <a:endParaRPr lang="hr-H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1700808"/>
            <a:ext cx="8280920" cy="58477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potreba</a:t>
            </a:r>
            <a:r>
              <a:rPr lang="en-US" sz="1600" dirty="0" smtClean="0"/>
              <a:t>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organiziranim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slobodnim</a:t>
            </a:r>
            <a:r>
              <a:rPr lang="en-US" sz="1600" dirty="0" smtClean="0"/>
              <a:t> </a:t>
            </a:r>
            <a:r>
              <a:rPr lang="en-US" sz="1600" dirty="0" err="1" smtClean="0"/>
              <a:t>sadržajima</a:t>
            </a:r>
            <a:r>
              <a:rPr lang="en-US" sz="1600" dirty="0" smtClean="0"/>
              <a:t> = </a:t>
            </a:r>
            <a:r>
              <a:rPr lang="en-US" sz="1600" dirty="0" err="1" smtClean="0"/>
              <a:t>puno</a:t>
            </a:r>
            <a:r>
              <a:rPr lang="en-US" sz="1600" dirty="0" smtClean="0"/>
              <a:t> </a:t>
            </a:r>
            <a:r>
              <a:rPr lang="en-US" sz="1600" dirty="0" err="1" smtClean="0"/>
              <a:t>slobodnih</a:t>
            </a:r>
            <a:r>
              <a:rPr lang="en-US" sz="1600" dirty="0" smtClean="0"/>
              <a:t> </a:t>
            </a:r>
            <a:r>
              <a:rPr lang="en-US" sz="1600" dirty="0" err="1" smtClean="0"/>
              <a:t>površina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višefunkcionalnih</a:t>
            </a:r>
            <a:r>
              <a:rPr lang="en-US" sz="1600" dirty="0" smtClean="0"/>
              <a:t> </a:t>
            </a:r>
            <a:r>
              <a:rPr lang="en-US" sz="1600" dirty="0" err="1" smtClean="0"/>
              <a:t>prostora</a:t>
            </a:r>
            <a:r>
              <a:rPr lang="hr-HR" sz="1600" dirty="0" smtClean="0"/>
              <a:t>;</a:t>
            </a:r>
            <a:endParaRPr lang="hr-H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2223119"/>
            <a:ext cx="6624736" cy="33855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poveznica</a:t>
            </a:r>
            <a:r>
              <a:rPr lang="en-US" sz="1600" dirty="0" smtClean="0"/>
              <a:t> s </a:t>
            </a:r>
            <a:r>
              <a:rPr lang="en-US" sz="1600" dirty="0" err="1" smtClean="0"/>
              <a:t>drugim</a:t>
            </a:r>
            <a:r>
              <a:rPr lang="en-US" sz="1600" dirty="0" smtClean="0"/>
              <a:t> </a:t>
            </a:r>
            <a:r>
              <a:rPr lang="en-US" sz="1600" dirty="0" err="1" smtClean="0"/>
              <a:t>gradskim</a:t>
            </a:r>
            <a:r>
              <a:rPr lang="en-US" sz="1600" dirty="0" smtClean="0"/>
              <a:t> </a:t>
            </a:r>
            <a:r>
              <a:rPr lang="en-US" sz="1600" dirty="0" err="1" smtClean="0"/>
              <a:t>sadžajima</a:t>
            </a:r>
            <a:r>
              <a:rPr lang="en-US" sz="1600" dirty="0" smtClean="0"/>
              <a:t> = </a:t>
            </a:r>
            <a:r>
              <a:rPr lang="en-US" sz="1600" dirty="0" err="1" smtClean="0"/>
              <a:t>kvartovski</a:t>
            </a:r>
            <a:r>
              <a:rPr lang="en-US" sz="1600" dirty="0" smtClean="0"/>
              <a:t> park, </a:t>
            </a:r>
            <a:r>
              <a:rPr lang="en-US" sz="1600" dirty="0" err="1" smtClean="0"/>
              <a:t>ali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gradski</a:t>
            </a:r>
            <a:r>
              <a:rPr lang="en-US" sz="1600" dirty="0" smtClean="0"/>
              <a:t> park</a:t>
            </a:r>
            <a:r>
              <a:rPr lang="hr-HR" sz="1600" dirty="0" smtClean="0"/>
              <a:t>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5606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935</Words>
  <Application>Microsoft Office PowerPoint</Application>
  <PresentationFormat>On-screen Show (4:3)</PresentationFormat>
  <Paragraphs>136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PARK “BUDUĆNOSTI” U GRABRIKU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NOVIGRAD / PARK IRME BENČIĆ, PARK RIBARA, PARK MLADIH</dc:title>
  <dc:creator>Petra</dc:creator>
  <cp:lastModifiedBy>Petra</cp:lastModifiedBy>
  <cp:revision>147</cp:revision>
  <cp:lastPrinted>2014-07-07T16:09:30Z</cp:lastPrinted>
  <dcterms:created xsi:type="dcterms:W3CDTF">2014-07-01T19:07:11Z</dcterms:created>
  <dcterms:modified xsi:type="dcterms:W3CDTF">2017-03-20T08:08:41Z</dcterms:modified>
</cp:coreProperties>
</file>